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58" r:id="rId6"/>
    <p:sldId id="282" r:id="rId7"/>
    <p:sldId id="284" r:id="rId8"/>
    <p:sldId id="292" r:id="rId9"/>
    <p:sldId id="291" r:id="rId10"/>
    <p:sldId id="290" r:id="rId11"/>
    <p:sldId id="283" r:id="rId12"/>
    <p:sldId id="294" r:id="rId13"/>
    <p:sldId id="295" r:id="rId14"/>
    <p:sldId id="296" r:id="rId15"/>
    <p:sldId id="286" r:id="rId16"/>
    <p:sldId id="287" r:id="rId17"/>
    <p:sldId id="280" r:id="rId18"/>
    <p:sldId id="281" r:id="rId19"/>
    <p:sldId id="288" r:id="rId20"/>
    <p:sldId id="293" r:id="rId21"/>
    <p:sldId id="289" r:id="rId22"/>
    <p:sldId id="257"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59882" autoAdjust="0"/>
  </p:normalViewPr>
  <p:slideViewPr>
    <p:cSldViewPr>
      <p:cViewPr>
        <p:scale>
          <a:sx n="75" d="100"/>
          <a:sy n="75" d="100"/>
        </p:scale>
        <p:origin x="-1494"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B3C83483-C7B2-45AE-B866-8F34B39B64DE}" type="datetimeFigureOut">
              <a:rPr lang="en-AU" smtClean="0"/>
              <a:t>20/07/2016</a:t>
            </a:fld>
            <a:endParaRPr lang="en-AU"/>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E28F2464-8243-44C7-84E9-BA800F190A1D}" type="slidenum">
              <a:rPr lang="en-AU" smtClean="0"/>
              <a:t>‹#›</a:t>
            </a:fld>
            <a:endParaRPr lang="en-AU"/>
          </a:p>
        </p:txBody>
      </p:sp>
    </p:spTree>
    <p:extLst>
      <p:ext uri="{BB962C8B-B14F-4D97-AF65-F5344CB8AC3E}">
        <p14:creationId xmlns:p14="http://schemas.microsoft.com/office/powerpoint/2010/main" val="190295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8E8BC110-8B15-4A5D-8488-B1D986687D63}" type="datetimeFigureOut">
              <a:rPr lang="en-AU" smtClean="0"/>
              <a:t>20/07/2016</a:t>
            </a:fld>
            <a:endParaRPr lang="en-AU"/>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9FCF2EDC-54FA-4856-8F8A-DD22689CE118}" type="slidenum">
              <a:rPr lang="en-AU" smtClean="0"/>
              <a:t>‹#›</a:t>
            </a:fld>
            <a:endParaRPr lang="en-AU"/>
          </a:p>
        </p:txBody>
      </p:sp>
    </p:spTree>
    <p:extLst>
      <p:ext uri="{BB962C8B-B14F-4D97-AF65-F5344CB8AC3E}">
        <p14:creationId xmlns:p14="http://schemas.microsoft.com/office/powerpoint/2010/main" val="168794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Introduce yourself</a:t>
            </a:r>
          </a:p>
          <a:p>
            <a:endParaRPr lang="en-AU" dirty="0" smtClean="0"/>
          </a:p>
          <a:p>
            <a:r>
              <a:rPr lang="en-US" dirty="0" smtClean="0"/>
              <a:t>My</a:t>
            </a:r>
            <a:r>
              <a:rPr lang="en-US" baseline="0" dirty="0" smtClean="0"/>
              <a:t> </a:t>
            </a:r>
            <a:r>
              <a:rPr lang="en-US" baseline="0" dirty="0" smtClean="0"/>
              <a:t>presentation </a:t>
            </a:r>
            <a:r>
              <a:rPr lang="en-US" baseline="0" dirty="0" smtClean="0"/>
              <a:t>today the changing face of managing information at a major incident, such as </a:t>
            </a:r>
            <a:r>
              <a:rPr lang="en-US" baseline="0" dirty="0" err="1" smtClean="0"/>
              <a:t>Yarloop</a:t>
            </a:r>
            <a:r>
              <a:rPr lang="en-US" baseline="0" dirty="0" smtClean="0"/>
              <a:t>/</a:t>
            </a:r>
            <a:r>
              <a:rPr lang="en-US" baseline="0" dirty="0" err="1" smtClean="0"/>
              <a:t>Waroona</a:t>
            </a:r>
            <a:r>
              <a:rPr lang="en-US" baseline="0" dirty="0" smtClean="0"/>
              <a:t> - especially in an electronic world, and the changes </a:t>
            </a:r>
            <a:r>
              <a:rPr lang="en-US" baseline="0" dirty="0" smtClean="0"/>
              <a:t>in the way information is collected and managed before, during and after an incident.</a:t>
            </a:r>
            <a:endParaRPr lang="en-AU" dirty="0" smtClean="0"/>
          </a:p>
          <a:p>
            <a:endParaRPr lang="en-AU" dirty="0" smtClean="0"/>
          </a:p>
          <a:p>
            <a:r>
              <a:rPr lang="en-AU" dirty="0" smtClean="0"/>
              <a:t>The increase in significant</a:t>
            </a:r>
            <a:r>
              <a:rPr lang="en-AU" baseline="0" dirty="0" smtClean="0"/>
              <a:t> and major incidents over the past 3 -4 years has been just one of the drivers </a:t>
            </a:r>
            <a:r>
              <a:rPr lang="en-AU" baseline="0" dirty="0" smtClean="0"/>
              <a:t>–Parkerville</a:t>
            </a:r>
            <a:r>
              <a:rPr lang="en-AU" baseline="0" dirty="0" smtClean="0"/>
              <a:t>, Margaret River and more recently </a:t>
            </a:r>
            <a:r>
              <a:rPr lang="en-AU" dirty="0" smtClean="0"/>
              <a:t>Esperance and</a:t>
            </a:r>
            <a:r>
              <a:rPr lang="en-AU" baseline="0" dirty="0" smtClean="0"/>
              <a:t> Waroona and </a:t>
            </a:r>
            <a:r>
              <a:rPr lang="en-AU" baseline="0" dirty="0" smtClean="0"/>
              <a:t>the subsequent inquiries.</a:t>
            </a:r>
            <a:endParaRPr lang="en-AU" baseline="0" dirty="0" smtClean="0"/>
          </a:p>
          <a:p>
            <a:endParaRPr lang="en-AU" baseline="0" dirty="0" smtClean="0"/>
          </a:p>
          <a:p>
            <a:r>
              <a:rPr lang="en-US" baseline="0" dirty="0" smtClean="0"/>
              <a:t>Public expectorations have changed with increased requests for information, again before during and after an incident.</a:t>
            </a:r>
          </a:p>
          <a:p>
            <a:endParaRPr lang="en-AU" baseline="0" dirty="0" smtClean="0"/>
          </a:p>
          <a:p>
            <a:r>
              <a:rPr lang="en-AU" baseline="0" dirty="0" smtClean="0"/>
              <a:t>FOI – 184 an increase of 57 on previous financial year</a:t>
            </a:r>
          </a:p>
          <a:p>
            <a:endParaRPr lang="en-AU" baseline="0" dirty="0" smtClean="0"/>
          </a:p>
          <a:p>
            <a:r>
              <a:rPr lang="en-AU" baseline="0" dirty="0" smtClean="0"/>
              <a:t>So </a:t>
            </a:r>
            <a:r>
              <a:rPr lang="en-AU" baseline="0" dirty="0" smtClean="0"/>
              <a:t>who are DFES</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9FCF2EDC-54FA-4856-8F8A-DD22689CE118}" type="slidenum">
              <a:rPr lang="en-AU" smtClean="0"/>
              <a:t>1</a:t>
            </a:fld>
            <a:endParaRPr lang="en-AU"/>
          </a:p>
        </p:txBody>
      </p:sp>
    </p:spTree>
    <p:extLst>
      <p:ext uri="{BB962C8B-B14F-4D97-AF65-F5344CB8AC3E}">
        <p14:creationId xmlns:p14="http://schemas.microsoft.com/office/powerpoint/2010/main" val="133685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10</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rgbClr val="FF0000"/>
                </a:solidFill>
                <a:effectLst/>
                <a:latin typeface="+mn-lt"/>
                <a:ea typeface="+mn-ea"/>
                <a:cs typeface="+mn-cs"/>
              </a:rPr>
              <a:t>Go through type of documentation and</a:t>
            </a:r>
            <a:r>
              <a:rPr lang="en-US" sz="1200" i="1" kern="1200" baseline="0" dirty="0" smtClean="0">
                <a:solidFill>
                  <a:srgbClr val="FF0000"/>
                </a:solidFill>
                <a:effectLst/>
                <a:latin typeface="+mn-lt"/>
                <a:ea typeface="+mn-ea"/>
                <a:cs typeface="+mn-cs"/>
              </a:rPr>
              <a:t>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i="1" kern="1200" dirty="0" smtClean="0">
              <a:solidFill>
                <a:srgbClr val="FF0000"/>
              </a:solidFill>
              <a:effectLst/>
              <a:latin typeface="+mn-lt"/>
              <a:ea typeface="+mn-ea"/>
              <a:cs typeface="+mn-cs"/>
            </a:endParaRPr>
          </a:p>
          <a:p>
            <a:r>
              <a:rPr lang="en-US" sz="1200" kern="1200" dirty="0" smtClean="0">
                <a:solidFill>
                  <a:schemeClr val="tx1"/>
                </a:solidFill>
                <a:effectLst/>
                <a:latin typeface="+mn-lt"/>
                <a:ea typeface="+mn-ea"/>
                <a:cs typeface="+mn-cs"/>
              </a:rPr>
              <a:t>I’ve mentioned briefly</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type of information</a:t>
            </a:r>
            <a:r>
              <a:rPr lang="en-US" sz="1200" kern="1200" baseline="0" dirty="0" smtClean="0">
                <a:solidFill>
                  <a:schemeClr val="tx1"/>
                </a:solidFill>
                <a:effectLst/>
                <a:latin typeface="+mn-lt"/>
                <a:ea typeface="+mn-ea"/>
                <a:cs typeface="+mn-cs"/>
              </a:rPr>
              <a:t> gathered - it is a </a:t>
            </a:r>
            <a:r>
              <a:rPr lang="en-AU" sz="1200" kern="1200" dirty="0" smtClean="0">
                <a:solidFill>
                  <a:schemeClr val="tx1"/>
                </a:solidFill>
                <a:effectLst/>
                <a:latin typeface="+mn-lt"/>
                <a:ea typeface="+mn-ea"/>
                <a:cs typeface="+mn-cs"/>
              </a:rPr>
              <a:t>significant amount of significant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information is gathered not only from the </a:t>
            </a:r>
            <a:r>
              <a:rPr lang="en-US" sz="1200" kern="1200" dirty="0" err="1" smtClean="0">
                <a:solidFill>
                  <a:schemeClr val="tx1"/>
                </a:solidFill>
                <a:effectLst/>
                <a:latin typeface="+mn-lt"/>
                <a:ea typeface="+mn-ea"/>
                <a:cs typeface="+mn-cs"/>
              </a:rPr>
              <a:t>ComCen</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in Cockburn but also from the ROC and MOC and the ICV’s that were involved.</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information will then play a critical part in the review and evaluation of that incident.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Ferguson inquiry</a:t>
            </a:r>
            <a:r>
              <a:rPr lang="en-US" sz="1200" kern="1200" baseline="0" dirty="0" smtClean="0">
                <a:solidFill>
                  <a:schemeClr val="tx1"/>
                </a:solidFill>
                <a:effectLst/>
                <a:latin typeface="+mn-lt"/>
                <a:ea typeface="+mn-ea"/>
                <a:cs typeface="+mn-cs"/>
              </a:rPr>
              <a:t> took over 5 staff two weeks to collate - without TRIM and the processes put in place over the past couple of years that would have been a much larger task.</a:t>
            </a:r>
          </a:p>
          <a:p>
            <a:endParaRPr lang="en-US"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11</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photo is taken</a:t>
            </a:r>
            <a:r>
              <a:rPr lang="en-US" sz="1200" kern="1200" baseline="0" dirty="0" smtClean="0">
                <a:solidFill>
                  <a:schemeClr val="tx1"/>
                </a:solidFill>
                <a:effectLst/>
                <a:latin typeface="+mn-lt"/>
                <a:ea typeface="+mn-ea"/>
                <a:cs typeface="+mn-cs"/>
              </a:rPr>
              <a:t> at the </a:t>
            </a:r>
            <a:r>
              <a:rPr lang="en-US" sz="1200" kern="1200" baseline="0" dirty="0" err="1" smtClean="0">
                <a:solidFill>
                  <a:schemeClr val="tx1"/>
                </a:solidFill>
                <a:effectLst/>
                <a:latin typeface="+mn-lt"/>
                <a:ea typeface="+mn-ea"/>
                <a:cs typeface="+mn-cs"/>
              </a:rPr>
              <a:t>SimCen</a:t>
            </a:r>
            <a:r>
              <a:rPr lang="en-US" sz="1200" kern="1200" baseline="0" dirty="0" smtClean="0">
                <a:solidFill>
                  <a:schemeClr val="tx1"/>
                </a:solidFill>
                <a:effectLst/>
                <a:latin typeface="+mn-lt"/>
                <a:ea typeface="+mn-ea"/>
                <a:cs typeface="+mn-cs"/>
              </a:rPr>
              <a:t> in Belmont.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the summer of 2015-2016 WA unfortunately experienced two major incidents; the Esperance fires and Waroona/Yarloop fires.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unfortunately there were fatalities at both.</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with the experience of these two incidents the project team undertook a ‘lessons learnt’ review, what could be done to build on and improve processes from these experiences.  </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12</a:t>
            </a:fld>
            <a:endParaRPr lang="en-AU"/>
          </a:p>
        </p:txBody>
      </p:sp>
    </p:spTree>
    <p:extLst>
      <p:ext uri="{BB962C8B-B14F-4D97-AF65-F5344CB8AC3E}">
        <p14:creationId xmlns:p14="http://schemas.microsoft.com/office/powerpoint/2010/main" val="282208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a:t>
            </a:r>
            <a:r>
              <a:rPr lang="en-US" sz="1200" kern="1200" baseline="0" dirty="0" smtClean="0">
                <a:solidFill>
                  <a:schemeClr val="tx1"/>
                </a:solidFill>
                <a:effectLst/>
                <a:latin typeface="+mn-lt"/>
                <a:ea typeface="+mn-ea"/>
                <a:cs typeface="+mn-cs"/>
              </a:rPr>
              <a:t> biggest challenges is capturing and representing the information back in a meaningful way.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Metadata</a:t>
            </a:r>
            <a:r>
              <a:rPr lang="en-US" sz="1200" kern="1200" baseline="0" dirty="0" smtClean="0">
                <a:solidFill>
                  <a:schemeClr val="tx1"/>
                </a:solidFill>
                <a:effectLst/>
                <a:latin typeface="+mn-lt"/>
                <a:ea typeface="+mn-ea"/>
                <a:cs typeface="+mn-cs"/>
              </a:rPr>
              <a:t> to the rescue – using metadata to wrap this information we are able to use RM8 to create a ‘dashboard’ with data that is meaningful to the end user from operations to media.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Again working with staff in the State Operations Centre a Standard Administrative Procedure (SAP) has been developed.  This outlines file and document naming conventions, what information should be captured, who should capture that information and where that information should be captured. And importantly states that HPERM is the ‘Source of Truth’ as the repository for all DFES incident documents.</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13</a:t>
            </a:fld>
            <a:endParaRPr lang="en-AU"/>
          </a:p>
        </p:txBody>
      </p:sp>
    </p:spTree>
    <p:extLst>
      <p:ext uri="{BB962C8B-B14F-4D97-AF65-F5344CB8AC3E}">
        <p14:creationId xmlns:p14="http://schemas.microsoft.com/office/powerpoint/2010/main" val="282208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were the changes:</a:t>
            </a:r>
            <a:endParaRPr lang="en-US" dirty="0" smtClean="0"/>
          </a:p>
          <a:p>
            <a:endParaRPr lang="en-US" dirty="0" smtClean="0"/>
          </a:p>
          <a:p>
            <a:r>
              <a:rPr lang="en-US" dirty="0" smtClean="0"/>
              <a:t>Title – agreed terminology</a:t>
            </a:r>
          </a:p>
          <a:p>
            <a:endParaRPr lang="en-US" dirty="0" smtClean="0"/>
          </a:p>
          <a:p>
            <a:r>
              <a:rPr lang="en-US" dirty="0" smtClean="0"/>
              <a:t>Drop down list used</a:t>
            </a:r>
            <a:r>
              <a:rPr lang="en-US" baseline="0" dirty="0" smtClean="0"/>
              <a:t> to collate information</a:t>
            </a:r>
          </a:p>
          <a:p>
            <a:r>
              <a:rPr lang="en-US" baseline="0" dirty="0" smtClean="0"/>
              <a:t>Prevent spelling and terminology mistakes – I call it </a:t>
            </a:r>
            <a:r>
              <a:rPr lang="en-US" b="1" baseline="0" dirty="0" smtClean="0"/>
              <a:t>shift</a:t>
            </a:r>
            <a:r>
              <a:rPr lang="en-US" baseline="0" dirty="0" smtClean="0"/>
              <a:t> you call it </a:t>
            </a:r>
            <a:r>
              <a:rPr lang="en-US" b="1" baseline="0" dirty="0" smtClean="0"/>
              <a:t>team</a:t>
            </a:r>
          </a:p>
          <a:p>
            <a:r>
              <a:rPr lang="en-US" b="0" baseline="0" dirty="0" smtClean="0"/>
              <a:t>No more than 10 terms per drop down</a:t>
            </a:r>
          </a:p>
          <a:p>
            <a:endParaRPr lang="en-US" b="0" baseline="0" dirty="0" smtClean="0"/>
          </a:p>
          <a:p>
            <a:r>
              <a:rPr lang="en-US" b="0" baseline="0" dirty="0" smtClean="0"/>
              <a:t>Date and time in this instance relates to the time the information was recorded/created at the incident</a:t>
            </a:r>
            <a:endParaRPr lang="en-AU" b="0" dirty="0"/>
          </a:p>
        </p:txBody>
      </p:sp>
      <p:sp>
        <p:nvSpPr>
          <p:cNvPr id="4" name="Slide Number Placeholder 3"/>
          <p:cNvSpPr>
            <a:spLocks noGrp="1"/>
          </p:cNvSpPr>
          <p:nvPr>
            <p:ph type="sldNum" sz="quarter" idx="10"/>
          </p:nvPr>
        </p:nvSpPr>
        <p:spPr/>
        <p:txBody>
          <a:bodyPr/>
          <a:lstStyle/>
          <a:p>
            <a:fld id="{9FCF2EDC-54FA-4856-8F8A-DD22689CE118}" type="slidenum">
              <a:rPr lang="en-AU" smtClean="0"/>
              <a:t>14</a:t>
            </a:fld>
            <a:endParaRPr lang="en-AU"/>
          </a:p>
        </p:txBody>
      </p:sp>
    </p:spTree>
    <p:extLst>
      <p:ext uri="{BB962C8B-B14F-4D97-AF65-F5344CB8AC3E}">
        <p14:creationId xmlns:p14="http://schemas.microsoft.com/office/powerpoint/2010/main" val="139088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Magic</a:t>
            </a:r>
            <a:r>
              <a:rPr lang="en-US" baseline="0" dirty="0" smtClean="0"/>
              <a:t> – you can manipulate the metadata to tell the story.</a:t>
            </a:r>
          </a:p>
          <a:p>
            <a:r>
              <a:rPr lang="en-US" baseline="0" dirty="0" smtClean="0"/>
              <a:t>Just </a:t>
            </a:r>
            <a:r>
              <a:rPr lang="en-US" baseline="0" dirty="0" smtClean="0"/>
              <a:t>need to see weather reports – doable</a:t>
            </a:r>
          </a:p>
          <a:p>
            <a:r>
              <a:rPr lang="en-US" baseline="0" dirty="0" smtClean="0"/>
              <a:t>Date and time – doable</a:t>
            </a:r>
          </a:p>
          <a:p>
            <a:r>
              <a:rPr lang="en-US" baseline="0" dirty="0" smtClean="0"/>
              <a:t>For </a:t>
            </a:r>
            <a:r>
              <a:rPr lang="en-US" baseline="0" dirty="0" smtClean="0"/>
              <a:t>information such as media releases the time and date that they were published is critical in a post incident review or investigation.</a:t>
            </a:r>
          </a:p>
          <a:p>
            <a:r>
              <a:rPr lang="en-US" dirty="0" smtClean="0"/>
              <a:t>We</a:t>
            </a:r>
            <a:r>
              <a:rPr lang="en-US" baseline="0" dirty="0" smtClean="0"/>
              <a:t> </a:t>
            </a:r>
            <a:r>
              <a:rPr lang="en-US" baseline="0" dirty="0" smtClean="0"/>
              <a:t>are l</a:t>
            </a:r>
            <a:r>
              <a:rPr lang="en-US" dirty="0" smtClean="0"/>
              <a:t>ooking at adding</a:t>
            </a:r>
            <a:r>
              <a:rPr lang="en-US" baseline="0" dirty="0" smtClean="0"/>
              <a:t> SOC Team and Incident number as a separate field</a:t>
            </a:r>
          </a:p>
          <a:p>
            <a:endParaRPr lang="en-US" baseline="0" dirty="0" smtClean="0"/>
          </a:p>
          <a:p>
            <a:r>
              <a:rPr lang="en-US" baseline="0" dirty="0" smtClean="0"/>
              <a:t>We have </a:t>
            </a:r>
            <a:r>
              <a:rPr lang="en-US" baseline="0" dirty="0" smtClean="0"/>
              <a:t>presented </a:t>
            </a:r>
            <a:r>
              <a:rPr lang="en-US" baseline="0" dirty="0" smtClean="0"/>
              <a:t>the changes to the SOC teams and asked them to think about why you are saving this data, how would you like it re-presented to you.</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still a work in progress and will be included</a:t>
            </a:r>
            <a:r>
              <a:rPr lang="en-US" baseline="0" dirty="0" smtClean="0"/>
              <a:t> in the next mock incident.</a:t>
            </a:r>
            <a:endParaRPr lang="en-US" dirty="0" smtClean="0"/>
          </a:p>
          <a:p>
            <a:endParaRPr lang="en-US" baseline="0" dirty="0" smtClean="0"/>
          </a:p>
          <a:p>
            <a:r>
              <a:rPr lang="en-US" baseline="0" dirty="0" smtClean="0"/>
              <a:t>Using saved searches you can bring back the information in the format that you need.</a:t>
            </a:r>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9FCF2EDC-54FA-4856-8F8A-DD22689CE118}" type="slidenum">
              <a:rPr lang="en-AU" smtClean="0"/>
              <a:t>15</a:t>
            </a:fld>
            <a:endParaRPr lang="en-AU"/>
          </a:p>
        </p:txBody>
      </p:sp>
    </p:spTree>
    <p:extLst>
      <p:ext uri="{BB962C8B-B14F-4D97-AF65-F5344CB8AC3E}">
        <p14:creationId xmlns:p14="http://schemas.microsoft.com/office/powerpoint/2010/main" val="68057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16</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innovative idea from the ‘lessons learnt’ review was the need for high speed scanners with the capacity to scan and register directly into HPERM.  As a result </a:t>
            </a:r>
            <a:r>
              <a:rPr lang="en-AU" sz="1200" kern="1200" dirty="0" smtClean="0">
                <a:solidFill>
                  <a:schemeClr val="tx1"/>
                </a:solidFill>
                <a:effectLst/>
                <a:latin typeface="+mn-lt"/>
                <a:ea typeface="+mn-ea"/>
                <a:cs typeface="+mn-cs"/>
              </a:rPr>
              <a:t>a number of </a:t>
            </a:r>
            <a:r>
              <a:rPr lang="en-AU" sz="1200" kern="1200" dirty="0" smtClean="0">
                <a:solidFill>
                  <a:schemeClr val="tx1"/>
                </a:solidFill>
                <a:effectLst/>
                <a:latin typeface="+mn-lt"/>
                <a:ea typeface="+mn-ea"/>
                <a:cs typeface="+mn-cs"/>
              </a:rPr>
              <a:t>scanners have been purchased for the State Operational Centre, the Metropolitan Operational Centre, Regional Operational Centres and the Incident Control Vehicles (ICV).  There they can be used to capture the paper records directly into HPERM.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it is not as simple ‘oh</a:t>
            </a:r>
            <a:r>
              <a:rPr lang="en-US" sz="1200" kern="1200" baseline="0" dirty="0" smtClean="0">
                <a:solidFill>
                  <a:schemeClr val="tx1"/>
                </a:solidFill>
                <a:effectLst/>
                <a:latin typeface="+mn-lt"/>
                <a:ea typeface="+mn-ea"/>
                <a:cs typeface="+mn-cs"/>
              </a:rPr>
              <a:t> lets scan’ -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use of the scanners in the Incident Control Vehicles will open up new challenges.  The vehicles are located in the field, literally, and access to technology can be limited or non-existent.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was important that the documents could be scanned in </a:t>
            </a:r>
            <a:r>
              <a:rPr lang="en-US" sz="1200" kern="1200" baseline="0" dirty="0" err="1" smtClean="0">
                <a:solidFill>
                  <a:schemeClr val="tx1"/>
                </a:solidFill>
                <a:effectLst/>
                <a:latin typeface="+mn-lt"/>
                <a:ea typeface="+mn-ea"/>
                <a:cs typeface="+mn-cs"/>
              </a:rPr>
              <a:t>colour</a:t>
            </a:r>
            <a:r>
              <a:rPr lang="en-US" sz="1200" kern="1200" baseline="0" dirty="0" smtClean="0">
                <a:solidFill>
                  <a:schemeClr val="tx1"/>
                </a:solidFill>
                <a:effectLst/>
                <a:latin typeface="+mn-lt"/>
                <a:ea typeface="+mn-ea"/>
                <a:cs typeface="+mn-cs"/>
              </a:rPr>
              <a:t>, quickly, duplexed and then either queued for inclusion in RM or scanned directly into the system.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Can they be scanned on the fire ground and then indexed by someone in one or the command </a:t>
            </a:r>
            <a:r>
              <a:rPr lang="en-US" sz="1200" kern="1200" baseline="0" dirty="0" err="1" smtClean="0">
                <a:solidFill>
                  <a:schemeClr val="tx1"/>
                </a:solidFill>
                <a:effectLst/>
                <a:latin typeface="+mn-lt"/>
                <a:ea typeface="+mn-ea"/>
                <a:cs typeface="+mn-cs"/>
              </a:rPr>
              <a:t>centres</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Can we utilize volunteers?</a:t>
            </a:r>
          </a:p>
          <a:p>
            <a:r>
              <a:rPr lang="en-US" sz="1200" kern="1200" baseline="0" dirty="0" smtClean="0">
                <a:solidFill>
                  <a:schemeClr val="tx1"/>
                </a:solidFill>
                <a:effectLst/>
                <a:latin typeface="+mn-lt"/>
                <a:ea typeface="+mn-ea"/>
                <a:cs typeface="+mn-cs"/>
              </a:rPr>
              <a:t>Can </a:t>
            </a:r>
            <a:r>
              <a:rPr lang="en-US" sz="1200" kern="1200" baseline="0" dirty="0" smtClean="0">
                <a:solidFill>
                  <a:schemeClr val="tx1"/>
                </a:solidFill>
                <a:effectLst/>
                <a:latin typeface="+mn-lt"/>
                <a:ea typeface="+mn-ea"/>
                <a:cs typeface="+mn-cs"/>
              </a:rPr>
              <a:t>the software be smart enough to pre index and save time and mistakes?</a:t>
            </a:r>
          </a:p>
          <a:p>
            <a:r>
              <a:rPr lang="en-US" sz="1200" kern="1200" baseline="0" dirty="0" smtClean="0">
                <a:solidFill>
                  <a:schemeClr val="tx1"/>
                </a:solidFill>
                <a:effectLst/>
                <a:latin typeface="+mn-lt"/>
                <a:ea typeface="+mn-ea"/>
                <a:cs typeface="+mn-cs"/>
              </a:rPr>
              <a:t>And </a:t>
            </a:r>
            <a:r>
              <a:rPr lang="en-US" sz="1200" kern="1200" baseline="0" dirty="0" smtClean="0">
                <a:solidFill>
                  <a:schemeClr val="tx1"/>
                </a:solidFill>
                <a:effectLst/>
                <a:latin typeface="+mn-lt"/>
                <a:ea typeface="+mn-ea"/>
                <a:cs typeface="+mn-cs"/>
              </a:rPr>
              <a:t>will they fit in the van?</a:t>
            </a:r>
          </a:p>
          <a:p>
            <a:r>
              <a:rPr lang="en-US" sz="1200" kern="1200" baseline="0" dirty="0" smtClean="0">
                <a:solidFill>
                  <a:schemeClr val="tx1"/>
                </a:solidFill>
                <a:effectLst/>
                <a:latin typeface="+mn-lt"/>
                <a:ea typeface="+mn-ea"/>
                <a:cs typeface="+mn-cs"/>
              </a:rPr>
              <a:t>With </a:t>
            </a:r>
            <a:r>
              <a:rPr lang="en-US" sz="1200" kern="1200" baseline="0" dirty="0" smtClean="0">
                <a:solidFill>
                  <a:schemeClr val="tx1"/>
                </a:solidFill>
                <a:effectLst/>
                <a:latin typeface="+mn-lt"/>
                <a:ea typeface="+mn-ea"/>
                <a:cs typeface="+mn-cs"/>
              </a:rPr>
              <a:t>support from IP we were able to say yes to all of this.</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17</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FCF2EDC-54FA-4856-8F8A-DD22689CE118}" type="slidenum">
              <a:rPr lang="en-AU" smtClean="0"/>
              <a:t>18</a:t>
            </a:fld>
            <a:endParaRPr lang="en-AU"/>
          </a:p>
        </p:txBody>
      </p:sp>
    </p:spTree>
    <p:extLst>
      <p:ext uri="{BB962C8B-B14F-4D97-AF65-F5344CB8AC3E}">
        <p14:creationId xmlns:p14="http://schemas.microsoft.com/office/powerpoint/2010/main" val="129108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is different.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questions to our customers, our stakeholders is different.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 can we do for you so you </a:t>
            </a:r>
            <a:r>
              <a:rPr lang="en-US" sz="1200" b="1" kern="1200" baseline="0" dirty="0" smtClean="0">
                <a:solidFill>
                  <a:schemeClr val="tx1"/>
                </a:solidFill>
                <a:effectLst/>
                <a:latin typeface="+mn-lt"/>
                <a:ea typeface="+mn-ea"/>
                <a:cs typeface="+mn-cs"/>
              </a:rPr>
              <a:t>will</a:t>
            </a:r>
            <a:r>
              <a:rPr lang="en-US" sz="1200" kern="1200" baseline="0" dirty="0" smtClean="0">
                <a:solidFill>
                  <a:schemeClr val="tx1"/>
                </a:solidFill>
                <a:effectLst/>
                <a:latin typeface="+mn-lt"/>
                <a:ea typeface="+mn-ea"/>
                <a:cs typeface="+mn-cs"/>
              </a:rPr>
              <a:t> save your information into RM? </a:t>
            </a:r>
            <a:r>
              <a:rPr lang="en-US" sz="1200" kern="1200" baseline="0" dirty="0" smtClean="0">
                <a:solidFill>
                  <a:schemeClr val="tx1"/>
                </a:solidFill>
                <a:effectLst/>
                <a:latin typeface="+mn-lt"/>
                <a:ea typeface="+mn-ea"/>
                <a:cs typeface="+mn-cs"/>
              </a:rPr>
              <a:t>How can we assist with the cultural shift.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Apologies to the RM purists - we are moving away from KWAA – we map file titles to the R and D and everyone is happy.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To be honest staff want some form of structure but it needs to be relevant to their business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we did with Incident documentation </a:t>
            </a:r>
            <a:r>
              <a:rPr lang="en-US" sz="1200" kern="1200" baseline="0" dirty="0" smtClean="0">
                <a:solidFill>
                  <a:schemeClr val="tx1"/>
                </a:solidFill>
                <a:effectLst/>
                <a:latin typeface="+mn-lt"/>
                <a:ea typeface="+mn-ea"/>
                <a:cs typeface="+mn-cs"/>
              </a:rPr>
              <a:t>– lets </a:t>
            </a:r>
            <a:r>
              <a:rPr lang="en-US" sz="1200" kern="1200" baseline="0" dirty="0" smtClean="0">
                <a:solidFill>
                  <a:schemeClr val="tx1"/>
                </a:solidFill>
                <a:effectLst/>
                <a:latin typeface="+mn-lt"/>
                <a:ea typeface="+mn-ea"/>
                <a:cs typeface="+mn-cs"/>
              </a:rPr>
              <a:t>make the changes to the way information is captured so it can be reused.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Ask - What do you want to be able to do with your information – who can you share this information with?  Value add.</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Working with </a:t>
            </a:r>
            <a:r>
              <a:rPr lang="en-US" sz="1200" kern="1200" baseline="0" dirty="0" smtClean="0">
                <a:solidFill>
                  <a:schemeClr val="tx1"/>
                </a:solidFill>
                <a:effectLst/>
                <a:latin typeface="+mn-lt"/>
                <a:ea typeface="+mn-ea"/>
                <a:cs typeface="+mn-cs"/>
              </a:rPr>
              <a:t>providers such as Information Proficiency we are looking at solutions to those challenges.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Training, support, innovation, problem solving</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has been a perfect storm at DFES and the change to the way we capture and use information has been significant.</a:t>
            </a:r>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FCF2EDC-54FA-4856-8F8A-DD22689CE118}" type="slidenum">
              <a:rPr lang="en-AU" smtClean="0"/>
              <a:t>19</a:t>
            </a:fld>
            <a:endParaRPr lang="en-AU"/>
          </a:p>
        </p:txBody>
      </p:sp>
    </p:spTree>
    <p:extLst>
      <p:ext uri="{BB962C8B-B14F-4D97-AF65-F5344CB8AC3E}">
        <p14:creationId xmlns:p14="http://schemas.microsoft.com/office/powerpoint/2010/main" val="129108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Fire and Emergency Services (FES) Commissioner is the Hazard Management Agency in Western Australia for fire, hazardous materials incidents, flood, cyclone, storm, earthquake, tsunami and collapse – landform or structures.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Within DFES</a:t>
            </a:r>
            <a:r>
              <a:rPr lang="en-AU" sz="1200" kern="1200" baseline="0" dirty="0" smtClean="0">
                <a:solidFill>
                  <a:schemeClr val="tx1"/>
                </a:solidFill>
                <a:effectLst/>
                <a:latin typeface="+mn-lt"/>
                <a:ea typeface="+mn-ea"/>
                <a:cs typeface="+mn-cs"/>
              </a:rPr>
              <a:t> these are known by the generic term ‘Incident’.  As you can imagine a</a:t>
            </a:r>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significant amount of information is gathered during </a:t>
            </a:r>
            <a:r>
              <a:rPr lang="en-AU" sz="1200" kern="1200" dirty="0" smtClean="0">
                <a:solidFill>
                  <a:schemeClr val="tx1"/>
                </a:solidFill>
                <a:effectLst/>
                <a:latin typeface="+mn-lt"/>
                <a:ea typeface="+mn-ea"/>
                <a:cs typeface="+mn-cs"/>
              </a:rPr>
              <a:t>any one of</a:t>
            </a:r>
            <a:r>
              <a:rPr lang="en-AU" sz="1200" kern="1200" baseline="0" dirty="0" smtClean="0">
                <a:solidFill>
                  <a:schemeClr val="tx1"/>
                </a:solidFill>
                <a:effectLst/>
                <a:latin typeface="+mn-lt"/>
                <a:ea typeface="+mn-ea"/>
                <a:cs typeface="+mn-cs"/>
              </a:rPr>
              <a:t> these </a:t>
            </a:r>
            <a:r>
              <a:rPr lang="en-AU" sz="1200" kern="1200" dirty="0" smtClean="0">
                <a:solidFill>
                  <a:schemeClr val="tx1"/>
                </a:solidFill>
                <a:effectLst/>
                <a:latin typeface="+mn-lt"/>
                <a:ea typeface="+mn-ea"/>
                <a:cs typeface="+mn-cs"/>
              </a:rPr>
              <a:t>incidents</a:t>
            </a:r>
            <a:r>
              <a:rPr lang="en-AU" sz="1200" kern="1200" dirty="0" smtClean="0">
                <a:solidFill>
                  <a:schemeClr val="tx1"/>
                </a:solidFill>
                <a:effectLst/>
                <a:latin typeface="+mn-lt"/>
                <a:ea typeface="+mn-ea"/>
                <a:cs typeface="+mn-cs"/>
              </a:rPr>
              <a:t>.  During a major or significant incident the amount of documentation gathered can be vast.  This information will then play a critical part in the review and evaluation of that incident.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to mention the more mundane uses such</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insurance</a:t>
            </a:r>
            <a:r>
              <a:rPr lang="en-US" sz="1200" kern="1200" baseline="0" dirty="0" smtClean="0">
                <a:solidFill>
                  <a:schemeClr val="tx1"/>
                </a:solidFill>
                <a:effectLst/>
                <a:latin typeface="+mn-lt"/>
                <a:ea typeface="+mn-ea"/>
                <a:cs typeface="+mn-cs"/>
              </a:rPr>
              <a:t> claims and FOI requests.</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2</a:t>
            </a:fld>
            <a:endParaRPr lang="en-AU"/>
          </a:p>
        </p:txBody>
      </p:sp>
    </p:spTree>
    <p:extLst>
      <p:ext uri="{BB962C8B-B14F-4D97-AF65-F5344CB8AC3E}">
        <p14:creationId xmlns:p14="http://schemas.microsoft.com/office/powerpoint/2010/main" val="265670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2000 Fire and Emergency Services Authority (FESA) invested in 100 TRIM licences.  These were used primarily by records officers and administrative staff to register documents in TRIM.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2014/15</a:t>
            </a:r>
            <a:r>
              <a:rPr lang="en-US" sz="1200" kern="1200" baseline="0" dirty="0" smtClean="0">
                <a:solidFill>
                  <a:schemeClr val="tx1"/>
                </a:solidFill>
                <a:effectLst/>
                <a:latin typeface="+mn-lt"/>
                <a:ea typeface="+mn-ea"/>
                <a:cs typeface="+mn-cs"/>
              </a:rPr>
              <a:t> after incidents such as </a:t>
            </a:r>
            <a:r>
              <a:rPr lang="en-US" sz="1200" kern="1200" baseline="0" dirty="0" err="1" smtClean="0">
                <a:solidFill>
                  <a:schemeClr val="tx1"/>
                </a:solidFill>
                <a:effectLst/>
                <a:latin typeface="+mn-lt"/>
                <a:ea typeface="+mn-ea"/>
                <a:cs typeface="+mn-cs"/>
              </a:rPr>
              <a:t>Parkerville</a:t>
            </a:r>
            <a:r>
              <a:rPr lang="en-US" sz="1200" kern="1200" baseline="0" dirty="0" smtClean="0">
                <a:solidFill>
                  <a:schemeClr val="tx1"/>
                </a:solidFill>
                <a:effectLst/>
                <a:latin typeface="+mn-lt"/>
                <a:ea typeface="+mn-ea"/>
                <a:cs typeface="+mn-cs"/>
              </a:rPr>
              <a:t> and Margaret River and the subsequent </a:t>
            </a:r>
            <a:r>
              <a:rPr lang="en-US" sz="1200" kern="1200" baseline="0" dirty="0" smtClean="0">
                <a:solidFill>
                  <a:schemeClr val="tx1"/>
                </a:solidFill>
                <a:effectLst/>
                <a:latin typeface="+mn-lt"/>
                <a:ea typeface="+mn-ea"/>
                <a:cs typeface="+mn-cs"/>
              </a:rPr>
              <a:t>report (</a:t>
            </a:r>
            <a:r>
              <a:rPr lang="en-US" sz="1200" kern="1200" baseline="0" dirty="0" err="1" smtClean="0">
                <a:solidFill>
                  <a:schemeClr val="tx1"/>
                </a:solidFill>
                <a:effectLst/>
                <a:latin typeface="+mn-lt"/>
                <a:ea typeface="+mn-ea"/>
                <a:cs typeface="+mn-cs"/>
              </a:rPr>
              <a:t>Kelty</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DFES investment in managing information started to show results.  </a:t>
            </a:r>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2015 -2016 fires season brought</a:t>
            </a:r>
            <a:r>
              <a:rPr lang="en-AU" sz="1200" kern="1200" baseline="0" dirty="0" smtClean="0">
                <a:solidFill>
                  <a:schemeClr val="tx1"/>
                </a:solidFill>
                <a:effectLst/>
                <a:latin typeface="+mn-lt"/>
                <a:ea typeface="+mn-ea"/>
                <a:cs typeface="+mn-cs"/>
              </a:rPr>
              <a:t> together the information strategies and business improvements that were being worked on in the off season.</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now, Department of Fire and Emergency Services (DFES) has 1020 TRIM licences, </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has upgraded to HPE Records Manager 8.3 (HPERM),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has invested in online records awareness training and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is on the cusp of integrating HPERM with a number of business systems as well as SharePoint.</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3</a:t>
            </a:fld>
            <a:endParaRPr lang="en-AU"/>
          </a:p>
        </p:txBody>
      </p:sp>
    </p:spTree>
    <p:extLst>
      <p:ext uri="{BB962C8B-B14F-4D97-AF65-F5344CB8AC3E}">
        <p14:creationId xmlns:p14="http://schemas.microsoft.com/office/powerpoint/2010/main" val="8152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photo was taken at the </a:t>
            </a:r>
            <a:r>
              <a:rPr lang="en-US" sz="1200" kern="1200" baseline="0" dirty="0" err="1" smtClean="0">
                <a:solidFill>
                  <a:schemeClr val="tx1"/>
                </a:solidFill>
                <a:effectLst/>
                <a:latin typeface="+mn-lt"/>
                <a:ea typeface="+mn-ea"/>
                <a:cs typeface="+mn-cs"/>
              </a:rPr>
              <a:t>Parkerville</a:t>
            </a:r>
            <a:r>
              <a:rPr lang="en-US" sz="1200" kern="1200" baseline="0" dirty="0" smtClean="0">
                <a:solidFill>
                  <a:schemeClr val="tx1"/>
                </a:solidFill>
                <a:effectLst/>
                <a:latin typeface="+mn-lt"/>
                <a:ea typeface="+mn-ea"/>
                <a:cs typeface="+mn-cs"/>
              </a:rPr>
              <a:t> fire.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impact and the growing number </a:t>
            </a:r>
            <a:r>
              <a:rPr lang="en-US" sz="1200" kern="1200" baseline="0" dirty="0" smtClean="0">
                <a:solidFill>
                  <a:schemeClr val="tx1"/>
                </a:solidFill>
                <a:effectLst/>
                <a:latin typeface="+mn-lt"/>
                <a:ea typeface="+mn-ea"/>
                <a:cs typeface="+mn-cs"/>
              </a:rPr>
              <a:t>of these major </a:t>
            </a:r>
            <a:r>
              <a:rPr lang="en-US" sz="1200" kern="1200" baseline="0" dirty="0" smtClean="0">
                <a:solidFill>
                  <a:schemeClr val="tx1"/>
                </a:solidFill>
                <a:effectLst/>
                <a:latin typeface="+mn-lt"/>
                <a:ea typeface="+mn-ea"/>
                <a:cs typeface="+mn-cs"/>
              </a:rPr>
              <a:t>incidents  </a:t>
            </a:r>
            <a:r>
              <a:rPr lang="en-US" sz="1200" kern="1200" baseline="0" dirty="0" smtClean="0">
                <a:solidFill>
                  <a:schemeClr val="tx1"/>
                </a:solidFill>
                <a:effectLst/>
                <a:latin typeface="+mn-lt"/>
                <a:ea typeface="+mn-ea"/>
                <a:cs typeface="+mn-cs"/>
              </a:rPr>
              <a:t>has been to speed up the journey, significantly.</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let me set the scene. What information is being gathered and shared?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a:t>
            </a:r>
            <a:r>
              <a:rPr lang="en-AU" dirty="0" smtClean="0">
                <a:effectLst/>
              </a:rPr>
              <a:t>All Hazards Information Management System (AHIMS) Officer’ was telling me about the time</a:t>
            </a:r>
            <a:r>
              <a:rPr lang="en-AU" baseline="0" dirty="0" smtClean="0">
                <a:effectLst/>
              </a:rPr>
              <a:t> she turned up at a car park with her incident bag, opened up the card table and chair, set up her laptop and used her phone to link to the network and started work.  That was it, there was nothing else.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Can you imagine a 40 degree day – in hazard gear – a standing in ambient heat radiating from the fire.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Or you’re the admin officer on team 1 trying to gather the information – its on </a:t>
            </a:r>
            <a:r>
              <a:rPr lang="en-US" sz="1200" kern="1200" baseline="0" dirty="0" smtClean="0">
                <a:solidFill>
                  <a:schemeClr val="tx1"/>
                </a:solidFill>
                <a:effectLst/>
                <a:latin typeface="+mn-lt"/>
                <a:ea typeface="+mn-ea"/>
                <a:cs typeface="+mn-cs"/>
              </a:rPr>
              <a:t>paper</a:t>
            </a:r>
            <a:r>
              <a:rPr lang="en-US" sz="1200" kern="1200" baseline="0" dirty="0" smtClean="0">
                <a:solidFill>
                  <a:schemeClr val="tx1"/>
                </a:solidFill>
                <a:effectLst/>
                <a:latin typeface="+mn-lt"/>
                <a:ea typeface="+mn-ea"/>
                <a:cs typeface="+mn-cs"/>
              </a:rPr>
              <a:t>, could be covered in dust, wet and then again on a laptop, an email, </a:t>
            </a:r>
            <a:r>
              <a:rPr lang="en-US" sz="1200" kern="1200" baseline="0" dirty="0" smtClean="0">
                <a:solidFill>
                  <a:schemeClr val="tx1"/>
                </a:solidFill>
                <a:effectLst/>
                <a:latin typeface="+mn-lt"/>
                <a:ea typeface="+mn-ea"/>
                <a:cs typeface="+mn-cs"/>
              </a:rPr>
              <a:t>and you </a:t>
            </a:r>
            <a:r>
              <a:rPr lang="en-US" sz="1200" kern="1200" baseline="0" dirty="0" smtClean="0">
                <a:solidFill>
                  <a:schemeClr val="tx1"/>
                </a:solidFill>
                <a:effectLst/>
                <a:latin typeface="+mn-lt"/>
                <a:ea typeface="+mn-ea"/>
                <a:cs typeface="+mn-cs"/>
              </a:rPr>
              <a:t>are responsible for taking the minutes.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Then there are the Officers </a:t>
            </a:r>
            <a:r>
              <a:rPr lang="en-US" sz="1200" kern="1200" baseline="0" dirty="0" smtClean="0">
                <a:solidFill>
                  <a:schemeClr val="tx1"/>
                </a:solidFill>
                <a:effectLst/>
                <a:latin typeface="+mn-lt"/>
                <a:ea typeface="+mn-ea"/>
                <a:cs typeface="+mn-cs"/>
              </a:rPr>
              <a:t>have incident diaries that record what is happening through out the day.</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4</a:t>
            </a:fld>
            <a:endParaRPr lang="en-AU"/>
          </a:p>
        </p:txBody>
      </p:sp>
    </p:spTree>
    <p:extLst>
      <p:ext uri="{BB962C8B-B14F-4D97-AF65-F5344CB8AC3E}">
        <p14:creationId xmlns:p14="http://schemas.microsoft.com/office/powerpoint/2010/main" val="405213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3 levels of incidents - at a Level 3 DFES becomes the managing agency.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now there are officers from the Police, Parks and Wildlife, St John Ambulance to name a few.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how can we manage the incident without putting a unworkable layer of red tape around what needs to be done, but still capture information, but not </a:t>
            </a:r>
            <a:r>
              <a:rPr lang="en-US" sz="1200" kern="1200" baseline="0" dirty="0" smtClean="0">
                <a:solidFill>
                  <a:schemeClr val="tx1"/>
                </a:solidFill>
                <a:effectLst/>
                <a:latin typeface="+mn-lt"/>
                <a:ea typeface="+mn-ea"/>
                <a:cs typeface="+mn-cs"/>
              </a:rPr>
              <a:t>hinder those trying to do their job </a:t>
            </a:r>
            <a:r>
              <a:rPr lang="en-US" sz="1200" kern="1200" baseline="0" dirty="0" smtClean="0">
                <a:solidFill>
                  <a:schemeClr val="tx1"/>
                </a:solidFill>
                <a:effectLst/>
                <a:latin typeface="+mn-lt"/>
                <a:ea typeface="+mn-ea"/>
                <a:cs typeface="+mn-cs"/>
              </a:rPr>
              <a:t>– vicious circle….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is a public expectation that there is an audit trail – after all putting out fires does not come cheap.</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you can imagine the information comes in all shapes and sizes but what happens to it, how is it captured and used before during and after an incident.</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5</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Volunteers and career firefighters need to be feed and watered – otherwise it can end up on the news…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PO and Invoices – ensuring that work is NOT undertaken without approval.</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Maps – making sure they are current and get the right people.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Who is on the fire ground – what equipment is on the fire ground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And what </a:t>
            </a:r>
            <a:r>
              <a:rPr lang="en-US" sz="1200" kern="1200" baseline="0" dirty="0" smtClean="0">
                <a:solidFill>
                  <a:schemeClr val="tx1"/>
                </a:solidFill>
                <a:effectLst/>
                <a:latin typeface="+mn-lt"/>
                <a:ea typeface="+mn-ea"/>
                <a:cs typeface="+mn-cs"/>
              </a:rPr>
              <a:t>is in </a:t>
            </a:r>
            <a:r>
              <a:rPr lang="en-US" sz="1200" kern="1200" baseline="0" dirty="0" smtClean="0">
                <a:solidFill>
                  <a:schemeClr val="tx1"/>
                </a:solidFill>
                <a:effectLst/>
                <a:latin typeface="+mn-lt"/>
                <a:ea typeface="+mn-ea"/>
                <a:cs typeface="+mn-cs"/>
              </a:rPr>
              <a:t>the air – Elvis and </a:t>
            </a:r>
            <a:r>
              <a:rPr lang="en-US" sz="1200" kern="1200" baseline="0" dirty="0" err="1" smtClean="0">
                <a:solidFill>
                  <a:schemeClr val="tx1"/>
                </a:solidFill>
                <a:effectLst/>
                <a:latin typeface="+mn-lt"/>
                <a:ea typeface="+mn-ea"/>
                <a:cs typeface="+mn-cs"/>
              </a:rPr>
              <a:t>helitacs</a:t>
            </a:r>
            <a:r>
              <a:rPr lang="en-US" sz="1200" kern="1200" baseline="0" dirty="0" smtClean="0">
                <a:solidFill>
                  <a:schemeClr val="tx1"/>
                </a:solidFill>
                <a:effectLst/>
                <a:latin typeface="+mn-lt"/>
                <a:ea typeface="+mn-ea"/>
                <a:cs typeface="+mn-cs"/>
              </a:rPr>
              <a:t>.  These provide information to the GIS team to make sure the fire maps are correct.</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AU" dirty="0" smtClean="0"/>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6</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Dare I</a:t>
            </a:r>
            <a:r>
              <a:rPr lang="en-US" sz="1200" kern="1200" baseline="0" dirty="0" smtClean="0">
                <a:solidFill>
                  <a:schemeClr val="tx1"/>
                </a:solidFill>
                <a:effectLst/>
                <a:latin typeface="+mn-lt"/>
                <a:ea typeface="+mn-ea"/>
                <a:cs typeface="+mn-cs"/>
              </a:rPr>
              <a:t> mention social media such as media releases.  These formed a major role in the Ferguson inquiry – when was </a:t>
            </a:r>
            <a:r>
              <a:rPr lang="en-US" sz="1200" kern="1200" baseline="0" dirty="0" err="1" smtClean="0">
                <a:solidFill>
                  <a:schemeClr val="tx1"/>
                </a:solidFill>
                <a:effectLst/>
                <a:latin typeface="+mn-lt"/>
                <a:ea typeface="+mn-ea"/>
                <a:cs typeface="+mn-cs"/>
              </a:rPr>
              <a:t>Yarloop</a:t>
            </a:r>
            <a:r>
              <a:rPr lang="en-US" sz="1200" kern="1200" baseline="0" dirty="0" smtClean="0">
                <a:solidFill>
                  <a:schemeClr val="tx1"/>
                </a:solidFill>
                <a:effectLst/>
                <a:latin typeface="+mn-lt"/>
                <a:ea typeface="+mn-ea"/>
                <a:cs typeface="+mn-cs"/>
              </a:rPr>
              <a:t> mentioned in the media releases to evacuate?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press call from around the world – I was helping Media during the Margaret River fires and I was fielding calls from Canada and the UK.</a:t>
            </a:r>
          </a:p>
          <a:p>
            <a:endParaRPr lang="en-US"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7</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8</a:t>
            </a:fld>
            <a:endParaRPr lang="en-AU"/>
          </a:p>
        </p:txBody>
      </p:sp>
    </p:spTree>
    <p:extLst>
      <p:ext uri="{BB962C8B-B14F-4D97-AF65-F5344CB8AC3E}">
        <p14:creationId xmlns:p14="http://schemas.microsoft.com/office/powerpoint/2010/main" val="60033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F2EDC-54FA-4856-8F8A-DD22689CE118}" type="slidenum">
              <a:rPr lang="en-AU" smtClean="0"/>
              <a:t>9</a:t>
            </a:fld>
            <a:endParaRPr lang="en-AU"/>
          </a:p>
        </p:txBody>
      </p:sp>
    </p:spTree>
    <p:extLst>
      <p:ext uri="{BB962C8B-B14F-4D97-AF65-F5344CB8AC3E}">
        <p14:creationId xmlns:p14="http://schemas.microsoft.com/office/powerpoint/2010/main" val="60033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68ECCEF-9803-43C5-9267-B6CAD346F12A}" type="datetimeFigureOut">
              <a:rPr lang="en-AU" smtClean="0"/>
              <a:t>20/07/2016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194985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8ECCEF-9803-43C5-9267-B6CAD346F12A}" type="datetimeFigureOut">
              <a:rPr lang="en-AU" smtClean="0"/>
              <a:t>20/07/2016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325333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8ECCEF-9803-43C5-9267-B6CAD346F12A}" type="datetimeFigureOut">
              <a:rPr lang="en-AU" smtClean="0"/>
              <a:t>20/07/2016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50266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68ECCEF-9803-43C5-9267-B6CAD346F12A}" type="datetimeFigureOut">
              <a:rPr lang="en-AU" smtClean="0"/>
              <a:t>20/07/2016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300728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ECCEF-9803-43C5-9267-B6CAD346F12A}" type="datetimeFigureOut">
              <a:rPr lang="en-AU" smtClean="0"/>
              <a:t>20/07/2016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105937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68ECCEF-9803-43C5-9267-B6CAD346F12A}" type="datetimeFigureOut">
              <a:rPr lang="en-AU" smtClean="0"/>
              <a:t>20/07/2016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374319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68ECCEF-9803-43C5-9267-B6CAD346F12A}" type="datetimeFigureOut">
              <a:rPr lang="en-AU" smtClean="0"/>
              <a:t>20/07/2016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258406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68ECCEF-9803-43C5-9267-B6CAD346F12A}" type="datetimeFigureOut">
              <a:rPr lang="en-AU" smtClean="0"/>
              <a:t>20/07/2016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55847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CCEF-9803-43C5-9267-B6CAD346F12A}" type="datetimeFigureOut">
              <a:rPr lang="en-AU" smtClean="0"/>
              <a:t>20/07/2016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37516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ECCEF-9803-43C5-9267-B6CAD346F12A}" type="datetimeFigureOut">
              <a:rPr lang="en-AU" smtClean="0"/>
              <a:t>20/07/2016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203913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ECCEF-9803-43C5-9267-B6CAD346F12A}" type="datetimeFigureOut">
              <a:rPr lang="en-AU" smtClean="0"/>
              <a:t>20/07/2016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DC4993-8463-4283-81A5-E0F058A059BD}" type="slidenum">
              <a:rPr lang="en-AU" smtClean="0"/>
              <a:t>‹#›</a:t>
            </a:fld>
            <a:endParaRPr lang="en-AU"/>
          </a:p>
        </p:txBody>
      </p:sp>
    </p:spTree>
    <p:extLst>
      <p:ext uri="{BB962C8B-B14F-4D97-AF65-F5344CB8AC3E}">
        <p14:creationId xmlns:p14="http://schemas.microsoft.com/office/powerpoint/2010/main" val="356423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CCEF-9803-43C5-9267-B6CAD346F12A}" type="datetimeFigureOut">
              <a:rPr lang="en-AU" smtClean="0"/>
              <a:t>20/07/2016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C4993-8463-4283-81A5-E0F058A059BD}" type="slidenum">
              <a:rPr lang="en-AU" smtClean="0"/>
              <a:t>‹#›</a:t>
            </a:fld>
            <a:endParaRPr lang="en-AU"/>
          </a:p>
        </p:txBody>
      </p:sp>
    </p:spTree>
    <p:extLst>
      <p:ext uri="{BB962C8B-B14F-4D97-AF65-F5344CB8AC3E}">
        <p14:creationId xmlns:p14="http://schemas.microsoft.com/office/powerpoint/2010/main" val="77554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22" y="1127857"/>
            <a:ext cx="9144000" cy="5400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p:txBody>
          <a:bodyPr>
            <a:normAutofit/>
          </a:bodyPr>
          <a:lstStyle/>
          <a:p>
            <a:r>
              <a:rPr lang="en-US" dirty="0">
                <a:solidFill>
                  <a:schemeClr val="bg1"/>
                </a:solidFill>
              </a:rPr>
              <a:t>Information </a:t>
            </a:r>
            <a:r>
              <a:rPr lang="en-US" dirty="0" smtClean="0">
                <a:solidFill>
                  <a:schemeClr val="bg1"/>
                </a:solidFill>
              </a:rPr>
              <a:t>– A Strategic Asset</a:t>
            </a:r>
            <a:r>
              <a:rPr lang="en-AU" sz="2200" dirty="0">
                <a:solidFill>
                  <a:schemeClr val="bg1"/>
                </a:solidFill>
              </a:rPr>
              <a:t/>
            </a:r>
            <a:br>
              <a:rPr lang="en-AU" sz="2200" dirty="0">
                <a:solidFill>
                  <a:schemeClr val="bg1"/>
                </a:solidFill>
              </a:rPr>
            </a:br>
            <a:endParaRPr lang="en-AU" sz="2200" dirty="0">
              <a:solidFill>
                <a:schemeClr val="bg1"/>
              </a:solidFill>
            </a:endParaRPr>
          </a:p>
        </p:txBody>
      </p:sp>
      <p:sp>
        <p:nvSpPr>
          <p:cNvPr id="3" name="Subtitle 2"/>
          <p:cNvSpPr>
            <a:spLocks noGrp="1"/>
          </p:cNvSpPr>
          <p:nvPr>
            <p:ph type="subTitle" idx="1"/>
          </p:nvPr>
        </p:nvSpPr>
        <p:spPr/>
        <p:txBody>
          <a:bodyPr>
            <a:normAutofit/>
          </a:bodyPr>
          <a:lstStyle/>
          <a:p>
            <a:r>
              <a:rPr lang="en-GB" sz="2400" b="1" dirty="0">
                <a:solidFill>
                  <a:schemeClr val="bg1"/>
                </a:solidFill>
              </a:rPr>
              <a:t>“To manage a business well is to manage its future; and to manage the future is to manage information.”</a:t>
            </a:r>
            <a:r>
              <a:rPr lang="en-GB" sz="2400" dirty="0">
                <a:solidFill>
                  <a:schemeClr val="bg1"/>
                </a:solidFill>
              </a:rPr>
              <a:t> </a:t>
            </a:r>
            <a:endParaRPr lang="en-GB" sz="2400" dirty="0" smtClean="0">
              <a:solidFill>
                <a:schemeClr val="bg1"/>
              </a:solidFill>
            </a:endParaRPr>
          </a:p>
          <a:p>
            <a:r>
              <a:rPr lang="en-GB" sz="2400" i="1" dirty="0" smtClean="0">
                <a:solidFill>
                  <a:schemeClr val="bg1"/>
                </a:solidFill>
              </a:rPr>
              <a:t>Marion </a:t>
            </a:r>
            <a:r>
              <a:rPr lang="en-GB" sz="2400" i="1" dirty="0">
                <a:solidFill>
                  <a:schemeClr val="bg1"/>
                </a:solidFill>
              </a:rPr>
              <a:t>Harper</a:t>
            </a:r>
            <a:endParaRPr lang="en-AU" sz="24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24128"/>
          </a:xfrm>
          <a:prstGeom prst="rect">
            <a:avLst/>
          </a:prstGeom>
        </p:spPr>
      </p:pic>
      <p:sp>
        <p:nvSpPr>
          <p:cNvPr id="5" name="Rectangle 4"/>
          <p:cNvSpPr/>
          <p:nvPr/>
        </p:nvSpPr>
        <p:spPr>
          <a:xfrm>
            <a:off x="0" y="6597352"/>
            <a:ext cx="9144000"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346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17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196" y="1340766"/>
            <a:ext cx="7200800" cy="479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32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Type of information captured</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11"/>
          <p:cNvSpPr>
            <a:spLocks noGrp="1"/>
          </p:cNvSpPr>
          <p:nvPr>
            <p:ph idx="1"/>
          </p:nvPr>
        </p:nvSpPr>
        <p:spPr>
          <a:xfrm>
            <a:off x="467544" y="1340768"/>
            <a:ext cx="8229600" cy="4525963"/>
          </a:xfrm>
        </p:spPr>
        <p:txBody>
          <a:bodyPr>
            <a:normAutofit/>
          </a:bodyPr>
          <a:lstStyle/>
          <a:p>
            <a:pPr marL="457200" lvl="1" indent="0">
              <a:buNone/>
            </a:pPr>
            <a:r>
              <a:rPr lang="en-US" dirty="0" smtClean="0"/>
              <a:t>Incident </a:t>
            </a:r>
            <a:r>
              <a:rPr lang="en-US" dirty="0"/>
              <a:t>diaries</a:t>
            </a:r>
          </a:p>
          <a:p>
            <a:pPr marL="457200" lvl="1" indent="0">
              <a:buNone/>
            </a:pPr>
            <a:r>
              <a:rPr lang="en-US" dirty="0"/>
              <a:t>Media releases</a:t>
            </a:r>
          </a:p>
          <a:p>
            <a:pPr marL="457200" lvl="1" indent="0">
              <a:buNone/>
            </a:pPr>
            <a:r>
              <a:rPr lang="en-US" dirty="0"/>
              <a:t>Minutes</a:t>
            </a:r>
          </a:p>
          <a:p>
            <a:pPr marL="457200" lvl="1" indent="0">
              <a:buNone/>
            </a:pPr>
            <a:r>
              <a:rPr lang="en-US" dirty="0"/>
              <a:t>Hazard Reports</a:t>
            </a:r>
          </a:p>
          <a:p>
            <a:pPr marL="457200" lvl="1" indent="0">
              <a:buNone/>
            </a:pPr>
            <a:r>
              <a:rPr lang="en-US" dirty="0"/>
              <a:t>Maps</a:t>
            </a:r>
          </a:p>
          <a:p>
            <a:pPr marL="457200" lvl="1" indent="0">
              <a:buNone/>
            </a:pPr>
            <a:r>
              <a:rPr lang="en-US" dirty="0"/>
              <a:t>Video</a:t>
            </a:r>
          </a:p>
          <a:p>
            <a:pPr marL="457200" lvl="1" indent="0">
              <a:buNone/>
            </a:pPr>
            <a:r>
              <a:rPr lang="en-US" dirty="0"/>
              <a:t>Recordings including CCTV, phone, </a:t>
            </a:r>
            <a:r>
              <a:rPr lang="en-US" dirty="0" err="1"/>
              <a:t>etc</a:t>
            </a:r>
            <a:endParaRPr lang="en-US" dirty="0"/>
          </a:p>
          <a:p>
            <a:endParaRPr lang="en-AU" dirty="0"/>
          </a:p>
        </p:txBody>
      </p:sp>
    </p:spTree>
    <p:extLst>
      <p:ext uri="{BB962C8B-B14F-4D97-AF65-F5344CB8AC3E}">
        <p14:creationId xmlns:p14="http://schemas.microsoft.com/office/powerpoint/2010/main" val="961018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Information</a:t>
            </a:r>
            <a:endParaRPr lang="en-AU" dirty="0"/>
          </a:p>
        </p:txBody>
      </p:sp>
      <p:sp>
        <p:nvSpPr>
          <p:cNvPr id="4" name="Rounded Rectangle 3"/>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pic>
        <p:nvPicPr>
          <p:cNvPr id="3074" name="Picture 2" descr="http://dfesweb/corporate_services/media_and_corporate_communications/imagegallery/Image%20Gallery/Sim%20Centre%20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1"/>
            <a:ext cx="6606683" cy="421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8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jbethell\AppData\Local\Microsoft\Windows\Temporary Internet Files\Content.IE5\5W0SP689\imagen-metadatos-2[1].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5000"/>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339752" y="1484784"/>
            <a:ext cx="4049916" cy="2780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Metadata to the rescue</a:t>
            </a:r>
            <a:endParaRPr lang="en-AU" dirty="0"/>
          </a:p>
        </p:txBody>
      </p:sp>
      <p:sp>
        <p:nvSpPr>
          <p:cNvPr id="4" name="Rounded Rectangle 3"/>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3" name="Content Placeholder 2"/>
          <p:cNvSpPr>
            <a:spLocks noGrp="1"/>
          </p:cNvSpPr>
          <p:nvPr>
            <p:ph idx="1"/>
          </p:nvPr>
        </p:nvSpPr>
        <p:spPr>
          <a:xfrm>
            <a:off x="611560" y="1183358"/>
            <a:ext cx="8229600" cy="4525963"/>
          </a:xfrm>
        </p:spPr>
        <p:txBody>
          <a:bodyPr>
            <a:normAutofit/>
          </a:bodyPr>
          <a:lstStyle/>
          <a:p>
            <a:endParaRPr lang="en-US" dirty="0" smtClean="0"/>
          </a:p>
          <a:p>
            <a:endParaRPr lang="en-US" dirty="0"/>
          </a:p>
          <a:p>
            <a:endParaRPr lang="en-US" dirty="0" smtClean="0"/>
          </a:p>
          <a:p>
            <a:endParaRPr lang="en-US" dirty="0" smtClean="0"/>
          </a:p>
          <a:p>
            <a:r>
              <a:rPr lang="en-US" b="1" dirty="0" smtClean="0"/>
              <a:t>Manage information rather than a document</a:t>
            </a:r>
          </a:p>
          <a:p>
            <a:r>
              <a:rPr lang="en-US" b="1" dirty="0" smtClean="0"/>
              <a:t>Use metadata to ‘wrap’ information </a:t>
            </a:r>
          </a:p>
          <a:p>
            <a:r>
              <a:rPr lang="en-US" b="1" dirty="0" smtClean="0"/>
              <a:t>Metadata – capture once use many times</a:t>
            </a:r>
          </a:p>
          <a:p>
            <a:endParaRPr lang="en-AU" dirty="0"/>
          </a:p>
        </p:txBody>
      </p:sp>
    </p:spTree>
    <p:extLst>
      <p:ext uri="{BB962C8B-B14F-4D97-AF65-F5344CB8AC3E}">
        <p14:creationId xmlns:p14="http://schemas.microsoft.com/office/powerpoint/2010/main" val="188132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fontScale="90000"/>
          </a:bodyPr>
          <a:lstStyle/>
          <a:p>
            <a:pPr algn="l"/>
            <a:r>
              <a:rPr lang="en-US" sz="3600" dirty="0" smtClean="0">
                <a:solidFill>
                  <a:schemeClr val="tx2">
                    <a:lumMod val="75000"/>
                  </a:schemeClr>
                </a:solidFill>
              </a:rPr>
              <a:t>What metadata can do for you - Incidents</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19795"/>
            <a:ext cx="46101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134" y="5099688"/>
            <a:ext cx="27813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149080"/>
            <a:ext cx="27622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5148064" y="4293096"/>
            <a:ext cx="1009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48064" y="4581128"/>
            <a:ext cx="100970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946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see</a:t>
            </a:r>
            <a:endParaRPr lang="en-AU" dirty="0"/>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95" y="1268760"/>
            <a:ext cx="8256587" cy="1438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6228184" y="2371085"/>
            <a:ext cx="2782038" cy="369332"/>
          </a:xfrm>
          <a:prstGeom prst="rect">
            <a:avLst/>
          </a:prstGeom>
          <a:noFill/>
        </p:spPr>
        <p:txBody>
          <a:bodyPr wrap="square" rtlCol="0">
            <a:spAutoFit/>
          </a:bodyPr>
          <a:lstStyle/>
          <a:p>
            <a:r>
              <a:rPr lang="en-US" dirty="0" smtClean="0">
                <a:solidFill>
                  <a:schemeClr val="tx2">
                    <a:lumMod val="60000"/>
                    <a:lumOff val="40000"/>
                  </a:schemeClr>
                </a:solidFill>
              </a:rPr>
              <a:t>Sort by day and time</a:t>
            </a:r>
            <a:endParaRPr lang="en-AU" dirty="0">
              <a:solidFill>
                <a:schemeClr val="tx2">
                  <a:lumMod val="60000"/>
                  <a:lumOff val="40000"/>
                </a:schemeClr>
              </a:solidFill>
            </a:endParaRPr>
          </a:p>
        </p:txBody>
      </p:sp>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14" y="3068960"/>
            <a:ext cx="8285163" cy="1571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106791" y="4149080"/>
            <a:ext cx="3415097" cy="369332"/>
          </a:xfrm>
          <a:prstGeom prst="rect">
            <a:avLst/>
          </a:prstGeom>
          <a:noFill/>
        </p:spPr>
        <p:txBody>
          <a:bodyPr wrap="square" rtlCol="0">
            <a:spAutoFit/>
          </a:bodyPr>
          <a:lstStyle/>
          <a:p>
            <a:r>
              <a:rPr lang="en-US" dirty="0" smtClean="0">
                <a:solidFill>
                  <a:schemeClr val="tx2">
                    <a:lumMod val="60000"/>
                    <a:lumOff val="40000"/>
                  </a:schemeClr>
                </a:solidFill>
              </a:rPr>
              <a:t>Sort by document type</a:t>
            </a:r>
            <a:endParaRPr lang="en-AU" dirty="0">
              <a:solidFill>
                <a:schemeClr val="tx2">
                  <a:lumMod val="60000"/>
                  <a:lumOff val="40000"/>
                </a:schemeClr>
              </a:solidFill>
            </a:endParaRPr>
          </a:p>
        </p:txBody>
      </p:sp>
    </p:spTree>
    <p:extLst>
      <p:ext uri="{BB962C8B-B14F-4D97-AF65-F5344CB8AC3E}">
        <p14:creationId xmlns:p14="http://schemas.microsoft.com/office/powerpoint/2010/main" val="2371708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In the field</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2" name="Picture 4" descr="http://dfesweb/corporate_services/media_and_corporate_communications/imagegallery/Image%20Gallery/IMG_95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92" y="1124744"/>
            <a:ext cx="7272808" cy="48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7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In the field</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2" descr="http://dfesweb/corporate_services/media_and_corporate_communications/imagegallery/Image%20Gallery/P10609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0872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6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Scanning – what is it good for…</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http://dfesweb/corporate_services/media_and_corporate_communications/imagegallery/Image%20Gallery/IMG_9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596" y="1082328"/>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64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jbethell\AppData\Local\Microsoft\Windows\Temporary Internet Files\Content.IE5\2IZ36GK1\Sha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908720"/>
            <a:ext cx="4876800" cy="3249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Endless possibilities</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964196" y="2852936"/>
            <a:ext cx="7200800" cy="2862322"/>
          </a:xfrm>
          <a:prstGeom prst="rect">
            <a:avLst/>
          </a:prstGeom>
          <a:noFill/>
        </p:spPr>
        <p:txBody>
          <a:bodyPr wrap="square" rtlCol="0">
            <a:spAutoFit/>
          </a:bodyPr>
          <a:lstStyle/>
          <a:p>
            <a:r>
              <a:rPr lang="en-US" sz="3600" dirty="0" smtClean="0"/>
              <a:t>Thinking outside the box</a:t>
            </a:r>
          </a:p>
          <a:p>
            <a:endParaRPr lang="en-US" sz="3600" dirty="0"/>
          </a:p>
          <a:p>
            <a:r>
              <a:rPr lang="en-US" sz="3600" dirty="0" smtClean="0"/>
              <a:t>Sharing information</a:t>
            </a:r>
          </a:p>
          <a:p>
            <a:endParaRPr lang="en-US" sz="3600" dirty="0"/>
          </a:p>
          <a:p>
            <a:r>
              <a:rPr lang="en-US" sz="3600" dirty="0" smtClean="0"/>
              <a:t>Who else can use this information</a:t>
            </a:r>
            <a:endParaRPr lang="en-AU" sz="3600" dirty="0"/>
          </a:p>
        </p:txBody>
      </p:sp>
    </p:spTree>
    <p:extLst>
      <p:ext uri="{BB962C8B-B14F-4D97-AF65-F5344CB8AC3E}">
        <p14:creationId xmlns:p14="http://schemas.microsoft.com/office/powerpoint/2010/main" val="4011269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DFES</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11"/>
          <p:cNvSpPr>
            <a:spLocks noGrp="1"/>
          </p:cNvSpPr>
          <p:nvPr>
            <p:ph idx="1"/>
          </p:nvPr>
        </p:nvSpPr>
        <p:spPr>
          <a:xfrm>
            <a:off x="467544" y="1340768"/>
            <a:ext cx="8229600" cy="4525963"/>
          </a:xfrm>
        </p:spPr>
        <p:txBody>
          <a:bodyPr>
            <a:normAutofit fontScale="70000" lnSpcReduction="20000"/>
          </a:bodyPr>
          <a:lstStyle/>
          <a:p>
            <a:pPr marL="457200" lvl="1" indent="0">
              <a:buNone/>
            </a:pPr>
            <a:r>
              <a:rPr lang="en-US" sz="3600" dirty="0" smtClean="0"/>
              <a:t>The </a:t>
            </a:r>
            <a:r>
              <a:rPr lang="en-US" sz="3600" dirty="0"/>
              <a:t>Fire and Emergency Services (FES) Commissioner </a:t>
            </a:r>
            <a:r>
              <a:rPr lang="en-US" sz="3600" dirty="0" smtClean="0"/>
              <a:t>is </a:t>
            </a:r>
            <a:r>
              <a:rPr lang="en-US" sz="3600" dirty="0"/>
              <a:t>the Hazard Management Agency in Western Australia </a:t>
            </a:r>
            <a:r>
              <a:rPr lang="en-US" sz="3600" dirty="0" smtClean="0"/>
              <a:t>for:</a:t>
            </a:r>
          </a:p>
          <a:p>
            <a:pPr marL="457200" lvl="1" indent="0">
              <a:buNone/>
            </a:pPr>
            <a:r>
              <a:rPr lang="en-US" sz="3600" dirty="0" smtClean="0"/>
              <a:t> </a:t>
            </a:r>
          </a:p>
          <a:p>
            <a:pPr lvl="1"/>
            <a:r>
              <a:rPr lang="en-US" sz="3600" dirty="0" smtClean="0"/>
              <a:t>fire</a:t>
            </a:r>
            <a:r>
              <a:rPr lang="en-US" sz="3600" dirty="0"/>
              <a:t>, </a:t>
            </a:r>
            <a:endParaRPr lang="en-US" sz="3600" dirty="0" smtClean="0"/>
          </a:p>
          <a:p>
            <a:pPr lvl="1"/>
            <a:r>
              <a:rPr lang="en-US" sz="3600" dirty="0" smtClean="0"/>
              <a:t>hazardous </a:t>
            </a:r>
            <a:r>
              <a:rPr lang="en-US" sz="3600" dirty="0"/>
              <a:t>materials incidents, </a:t>
            </a:r>
            <a:endParaRPr lang="en-US" sz="3600" dirty="0" smtClean="0"/>
          </a:p>
          <a:p>
            <a:pPr lvl="1"/>
            <a:r>
              <a:rPr lang="en-US" sz="3600" dirty="0" smtClean="0"/>
              <a:t>flood</a:t>
            </a:r>
            <a:r>
              <a:rPr lang="en-US" sz="3600" dirty="0"/>
              <a:t>, </a:t>
            </a:r>
            <a:endParaRPr lang="en-US" sz="3600" dirty="0" smtClean="0"/>
          </a:p>
          <a:p>
            <a:pPr lvl="1"/>
            <a:r>
              <a:rPr lang="en-US" sz="3600" dirty="0" smtClean="0"/>
              <a:t>cyclone</a:t>
            </a:r>
            <a:r>
              <a:rPr lang="en-US" sz="3600" dirty="0"/>
              <a:t>, </a:t>
            </a:r>
            <a:endParaRPr lang="en-US" sz="3600" dirty="0" smtClean="0"/>
          </a:p>
          <a:p>
            <a:pPr lvl="1"/>
            <a:r>
              <a:rPr lang="en-US" sz="3600" dirty="0" smtClean="0"/>
              <a:t>storm</a:t>
            </a:r>
            <a:r>
              <a:rPr lang="en-US" sz="3600" dirty="0"/>
              <a:t>, </a:t>
            </a:r>
            <a:endParaRPr lang="en-US" sz="3600" dirty="0" smtClean="0"/>
          </a:p>
          <a:p>
            <a:pPr lvl="1"/>
            <a:r>
              <a:rPr lang="en-US" sz="3600" dirty="0" smtClean="0"/>
              <a:t>earthquake</a:t>
            </a:r>
            <a:r>
              <a:rPr lang="en-US" sz="3600" dirty="0"/>
              <a:t>, </a:t>
            </a:r>
            <a:endParaRPr lang="en-US" sz="3600" dirty="0" smtClean="0"/>
          </a:p>
          <a:p>
            <a:pPr lvl="1"/>
            <a:r>
              <a:rPr lang="en-US" sz="3600" dirty="0" smtClean="0"/>
              <a:t>Tsunami, </a:t>
            </a:r>
            <a:r>
              <a:rPr lang="en-US" sz="3600" dirty="0"/>
              <a:t>and </a:t>
            </a:r>
            <a:endParaRPr lang="en-US" sz="3600" dirty="0" smtClean="0"/>
          </a:p>
          <a:p>
            <a:pPr lvl="1"/>
            <a:r>
              <a:rPr lang="en-US" sz="3600" dirty="0" smtClean="0"/>
              <a:t>collapse </a:t>
            </a:r>
            <a:r>
              <a:rPr lang="en-US" sz="3600" dirty="0"/>
              <a:t>– landform or structures.</a:t>
            </a:r>
            <a:endParaRPr lang="en-AU" sz="3600" dirty="0"/>
          </a:p>
          <a:p>
            <a:endParaRPr lang="en-AU" dirty="0"/>
          </a:p>
        </p:txBody>
      </p:sp>
    </p:spTree>
    <p:extLst>
      <p:ext uri="{BB962C8B-B14F-4D97-AF65-F5344CB8AC3E}">
        <p14:creationId xmlns:p14="http://schemas.microsoft.com/office/powerpoint/2010/main" val="73057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From FESA to DFES</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11"/>
          <p:cNvSpPr>
            <a:spLocks noGrp="1"/>
          </p:cNvSpPr>
          <p:nvPr>
            <p:ph idx="1"/>
          </p:nvPr>
        </p:nvSpPr>
        <p:spPr>
          <a:xfrm>
            <a:off x="467544" y="1340768"/>
            <a:ext cx="8229600" cy="4525963"/>
          </a:xfrm>
        </p:spPr>
        <p:txBody>
          <a:bodyPr>
            <a:normAutofit/>
          </a:bodyPr>
          <a:lstStyle/>
          <a:p>
            <a:pPr marL="457200" lvl="1" indent="0">
              <a:buNone/>
            </a:pPr>
            <a:r>
              <a:rPr lang="en-AU" dirty="0" smtClean="0"/>
              <a:t>FESA – 2000 only 100 TRIM licences</a:t>
            </a:r>
          </a:p>
          <a:p>
            <a:pPr marL="457200" lvl="1" indent="0">
              <a:buNone/>
            </a:pPr>
            <a:endParaRPr lang="en-AU" dirty="0"/>
          </a:p>
          <a:p>
            <a:pPr marL="457200" lvl="1" indent="0">
              <a:buNone/>
            </a:pPr>
            <a:r>
              <a:rPr lang="en-AU" dirty="0" smtClean="0"/>
              <a:t>DFES – 2016 over 1000 licences</a:t>
            </a:r>
          </a:p>
          <a:p>
            <a:pPr marL="457200" lvl="1" indent="0">
              <a:buNone/>
            </a:pPr>
            <a:endParaRPr lang="en-AU" dirty="0"/>
          </a:p>
          <a:p>
            <a:pPr marL="457200" lvl="1" indent="0">
              <a:buNone/>
            </a:pPr>
            <a:r>
              <a:rPr lang="en-AU" dirty="0" smtClean="0"/>
              <a:t>Invested in:</a:t>
            </a:r>
          </a:p>
          <a:p>
            <a:pPr lvl="1"/>
            <a:r>
              <a:rPr lang="en-AU" dirty="0" smtClean="0"/>
              <a:t>Online Records Awareness Training</a:t>
            </a:r>
          </a:p>
          <a:p>
            <a:pPr lvl="1"/>
            <a:r>
              <a:rPr lang="en-AU" dirty="0" smtClean="0"/>
              <a:t>Outsourced RM8 training</a:t>
            </a:r>
            <a:endParaRPr lang="en-AU" dirty="0"/>
          </a:p>
          <a:p>
            <a:endParaRPr lang="en-AU" dirty="0"/>
          </a:p>
        </p:txBody>
      </p:sp>
    </p:spTree>
    <p:extLst>
      <p:ext uri="{BB962C8B-B14F-4D97-AF65-F5344CB8AC3E}">
        <p14:creationId xmlns:p14="http://schemas.microsoft.com/office/powerpoint/2010/main" val="347796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r>
              <a:rPr lang="en-US" sz="3600" dirty="0" smtClean="0">
                <a:solidFill>
                  <a:schemeClr val="tx2">
                    <a:lumMod val="75000"/>
                  </a:schemeClr>
                </a:solidFill>
              </a:rPr>
              <a:t>2015 - 2016 Fire season</a:t>
            </a:r>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11"/>
          <p:cNvSpPr>
            <a:spLocks noGrp="1"/>
          </p:cNvSpPr>
          <p:nvPr>
            <p:ph idx="1"/>
          </p:nvPr>
        </p:nvSpPr>
        <p:spPr>
          <a:xfrm>
            <a:off x="467544" y="1340768"/>
            <a:ext cx="8229600" cy="4525963"/>
          </a:xfrm>
        </p:spPr>
        <p:txBody>
          <a:bodyPr>
            <a:normAutofit/>
          </a:bodyPr>
          <a:lstStyle/>
          <a:p>
            <a:pPr marL="457200" lvl="1" indent="0">
              <a:buNone/>
            </a:pPr>
            <a:endParaRPr lang="en-US" dirty="0" smtClean="0"/>
          </a:p>
          <a:p>
            <a:pPr marL="457200" lvl="1" indent="0">
              <a:buNone/>
            </a:pPr>
            <a:endParaRPr lang="en-AU" dirty="0"/>
          </a:p>
          <a:p>
            <a:endParaRPr lang="en-AU" dirty="0"/>
          </a:p>
        </p:txBody>
      </p:sp>
      <p:pic>
        <p:nvPicPr>
          <p:cNvPr id="1026" name="Picture 2" descr="http://dfesweb/corporate_services/media_and_corporate_communications/imagegallery/Image%20Gallery/Parkerville%20Fire%202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04" y="1124744"/>
            <a:ext cx="7910426" cy="52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46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11"/>
          <p:cNvSpPr>
            <a:spLocks noGrp="1"/>
          </p:cNvSpPr>
          <p:nvPr>
            <p:ph idx="1"/>
          </p:nvPr>
        </p:nvSpPr>
        <p:spPr>
          <a:xfrm>
            <a:off x="467544" y="1340768"/>
            <a:ext cx="8229600" cy="4525963"/>
          </a:xfrm>
        </p:spPr>
        <p:txBody>
          <a:bodyPr>
            <a:normAutofit/>
          </a:bodyPr>
          <a:lstStyle/>
          <a:p>
            <a:pPr marL="457200" lvl="1" indent="0">
              <a:buNone/>
            </a:pPr>
            <a:endParaRPr lang="en-US" dirty="0"/>
          </a:p>
          <a:p>
            <a:endParaRPr lang="en-AU" dirty="0"/>
          </a:p>
        </p:txBody>
      </p:sp>
      <p:pic>
        <p:nvPicPr>
          <p:cNvPr id="2052" name="Picture 4" descr="http://dfesweb/corporate_services/media_and_corporate_communications/imagegallery/Image%20Gallery/Banjup%20Fire%2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68" y="1412776"/>
            <a:ext cx="7512729" cy="500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33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http://dfesweb/corporate_services/media_and_corporate_communications/imagegallery/Image%20Gallery/Banjup%20Fire%2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44426"/>
            <a:ext cx="8016859" cy="535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3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84" y="1590700"/>
            <a:ext cx="742482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3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148" name="Picture 4" descr="http://dfesweb/corporate_services/media_and_corporate_communications/imagegallery/Image%20Gallery/Baldivis%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7520"/>
            <a:ext cx="405765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384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4" y="130622"/>
            <a:ext cx="7139136" cy="778098"/>
          </a:xfrm>
        </p:spPr>
        <p:txBody>
          <a:bodyPr>
            <a:normAutofit/>
          </a:bodyPr>
          <a:lstStyle/>
          <a:p>
            <a:pPr algn="l"/>
            <a:endParaRPr lang="en-AU" sz="3600" dirty="0">
              <a:solidFill>
                <a:schemeClr val="tx2">
                  <a:lumMod val="75000"/>
                </a:schemeClr>
              </a:solidFill>
            </a:endParaRPr>
          </a:p>
        </p:txBody>
      </p:sp>
      <p:sp>
        <p:nvSpPr>
          <p:cNvPr id="4" name="Rectangle 3"/>
          <p:cNvSpPr/>
          <p:nvPr/>
        </p:nvSpPr>
        <p:spPr>
          <a:xfrm>
            <a:off x="-14808" y="6597352"/>
            <a:ext cx="9158808" cy="2606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2">
                    <a:lumMod val="60000"/>
                    <a:lumOff val="40000"/>
                  </a:schemeClr>
                </a:solidFill>
                <a:latin typeface="Arial" pitchFamily="34" charset="0"/>
                <a:cs typeface="Arial" pitchFamily="34" charset="0"/>
              </a:rPr>
              <a:t>Government of Western Australia </a:t>
            </a:r>
            <a:r>
              <a:rPr lang="en-AU" sz="1050" dirty="0" smtClean="0">
                <a:latin typeface="Arial" pitchFamily="34" charset="0"/>
                <a:cs typeface="Arial" pitchFamily="34" charset="0"/>
              </a:rPr>
              <a:t>Department of Fire and Emergency Services</a:t>
            </a:r>
            <a:endParaRPr lang="en-AU" sz="1050" dirty="0">
              <a:latin typeface="Arial" pitchFamily="34" charset="0"/>
              <a:cs typeface="Arial" pitchFamily="34" charset="0"/>
            </a:endParaRPr>
          </a:p>
        </p:txBody>
      </p:sp>
      <p:sp>
        <p:nvSpPr>
          <p:cNvPr id="5" name="Rounded Rectangle 4"/>
          <p:cNvSpPr/>
          <p:nvPr/>
        </p:nvSpPr>
        <p:spPr>
          <a:xfrm>
            <a:off x="31705" y="0"/>
            <a:ext cx="795879" cy="90872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0" y="0"/>
            <a:ext cx="467544" cy="90872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60040" y="0"/>
            <a:ext cx="467544" cy="4543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122" name="Picture 2" descr="http://dfesweb/corporate_services/media_and_corporate_communications/imagegallery/Image%20Gallery/Bullsbrook%20Fire%203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03176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65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4EDBDC9C90D46A35587E287AC5D0D" ma:contentTypeVersion="1" ma:contentTypeDescription="Create a new document." ma:contentTypeScope="" ma:versionID="7754075f12e6c6c17f0bc5d86dfb826e">
  <xsd:schema xmlns:xsd="http://www.w3.org/2001/XMLSchema" xmlns:p="http://schemas.microsoft.com/office/2006/metadata/properties" xmlns:ns2="22ed0e76-6318-4917-a182-deb974dd97a2" targetNamespace="http://schemas.microsoft.com/office/2006/metadata/properties" ma:root="true" ma:fieldsID="da76dd97b4d69c659f3fb4e4402b965f" ns2:_="">
    <xsd:import namespace="22ed0e76-6318-4917-a182-deb974dd97a2"/>
    <xsd:element name="properties">
      <xsd:complexType>
        <xsd:sequence>
          <xsd:element name="documentManagement">
            <xsd:complexType>
              <xsd:all>
                <xsd:element ref="ns2:Internal_x0020_Template_x0020_Type" minOccurs="0"/>
              </xsd:all>
            </xsd:complexType>
          </xsd:element>
        </xsd:sequence>
      </xsd:complexType>
    </xsd:element>
  </xsd:schema>
  <xsd:schema xmlns:xsd="http://www.w3.org/2001/XMLSchema" xmlns:dms="http://schemas.microsoft.com/office/2006/documentManagement/types" targetNamespace="22ed0e76-6318-4917-a182-deb974dd97a2" elementFormDefault="qualified">
    <xsd:import namespace="http://schemas.microsoft.com/office/2006/documentManagement/types"/>
    <xsd:element name="Internal_x0020_Template_x0020_Type" ma:index="8" nillable="true" ma:displayName="Template Type" ma:default="DFES Logo and Brand Style Guide" ma:format="Dropdown" ma:internalName="Internal_x0020_Template_x0020_Type">
      <xsd:simpleType>
        <xsd:restriction base="dms:Choice">
          <xsd:enumeration value="Internal"/>
          <xsd:enumeration value="External"/>
          <xsd:enumeration value="Circular"/>
          <xsd:enumeration value="DFES Logo and Brand Style Gui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Internal_x0020_Template_x0020_Type xmlns="22ed0e76-6318-4917-a182-deb974dd97a2">External</Internal_x0020_Template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975A3-F9E5-4B8F-A40C-1A2C83DAC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d0e76-6318-4917-a182-deb974dd97a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D11675C-A5D9-47C0-A169-50097CA6EB97}">
  <ds:schemaRefs>
    <ds:schemaRef ds:uri="http://schemas.microsoft.com/office/2006/metadata/properties"/>
    <ds:schemaRef ds:uri="http://www.w3.org/XML/1998/namespace"/>
    <ds:schemaRef ds:uri="22ed0e76-6318-4917-a182-deb974dd97a2"/>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68E93DF3-56E6-4333-A78F-161DAA0E2E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974</TotalTime>
  <Words>2110</Words>
  <Application>Microsoft Office PowerPoint</Application>
  <PresentationFormat>On-screen Show (4:3)</PresentationFormat>
  <Paragraphs>234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Information – A Strategic Asset </vt:lpstr>
      <vt:lpstr>DFES</vt:lpstr>
      <vt:lpstr>From FESA to DFES</vt:lpstr>
      <vt:lpstr>2015 - 2016 Fire season</vt:lpstr>
      <vt:lpstr>PowerPoint Presentation</vt:lpstr>
      <vt:lpstr>PowerPoint Presentation</vt:lpstr>
      <vt:lpstr>PowerPoint Presentation</vt:lpstr>
      <vt:lpstr>PowerPoint Presentation</vt:lpstr>
      <vt:lpstr>PowerPoint Presentation</vt:lpstr>
      <vt:lpstr>PowerPoint Presentation</vt:lpstr>
      <vt:lpstr>Type of information captured</vt:lpstr>
      <vt:lpstr>Managing Information</vt:lpstr>
      <vt:lpstr>Metadata to the rescue</vt:lpstr>
      <vt:lpstr>What metadata can do for you - Incidents</vt:lpstr>
      <vt:lpstr>What you can see</vt:lpstr>
      <vt:lpstr>In the field</vt:lpstr>
      <vt:lpstr>In the field</vt:lpstr>
      <vt:lpstr>Scanning – what is it good for…</vt:lpstr>
      <vt:lpstr>Endless possibilities</vt:lpstr>
    </vt:vector>
  </TitlesOfParts>
  <Company>FESA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DFES PowerPoint Template  – Standard Screen 4:3 </dc:title>
  <dc:creator>WILLIAMS Jemma</dc:creator>
  <cp:lastModifiedBy>jbethell</cp:lastModifiedBy>
  <cp:revision>75</cp:revision>
  <cp:lastPrinted>2016-07-11T02:19:09Z</cp:lastPrinted>
  <dcterms:created xsi:type="dcterms:W3CDTF">2012-11-08T07:53:05Z</dcterms:created>
  <dcterms:modified xsi:type="dcterms:W3CDTF">2016-07-20T02:06:28Z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0x0101009754EDBDC9C90D46A35587E287AC5D0D</vt:lpwstr>
  </property>
</Properties>
</file>